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63" r:id="rId10"/>
    <p:sldId id="269" r:id="rId11"/>
    <p:sldId id="265" r:id="rId12"/>
    <p:sldId id="264" r:id="rId13"/>
    <p:sldId id="268" r:id="rId14"/>
    <p:sldId id="266"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6980" autoAdjust="0"/>
    <p:restoredTop sz="94660"/>
  </p:normalViewPr>
  <p:slideViewPr>
    <p:cSldViewPr snapToGrid="0">
      <p:cViewPr varScale="1">
        <p:scale>
          <a:sx n="104" d="100"/>
          <a:sy n="104" d="100"/>
        </p:scale>
        <p:origin x="852"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119310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280881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66649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60034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356515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128975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173181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83427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348697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352801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62D1FC-20F5-48C5-B2B2-B1E361227649}" type="datetimeFigureOut">
              <a:rPr kumimoji="1" lang="ja-JP" altLang="en-US" smtClean="0"/>
              <a:t>2020/9/23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105873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2D1FC-20F5-48C5-B2B2-B1E361227649}" type="datetimeFigureOut">
              <a:rPr kumimoji="1" lang="ja-JP" altLang="en-US" smtClean="0"/>
              <a:t>2020/9/23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B8DD8-5D20-4E62-8E75-C29406C36539}" type="slidenum">
              <a:rPr kumimoji="1" lang="ja-JP" altLang="en-US" smtClean="0"/>
              <a:t>‹#›</a:t>
            </a:fld>
            <a:endParaRPr kumimoji="1" lang="ja-JP" altLang="en-US"/>
          </a:p>
        </p:txBody>
      </p:sp>
    </p:spTree>
    <p:extLst>
      <p:ext uri="{BB962C8B-B14F-4D97-AF65-F5344CB8AC3E}">
        <p14:creationId xmlns:p14="http://schemas.microsoft.com/office/powerpoint/2010/main" val="260665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dl.go.jp/jp/data/data_service/data_service_pamphlet.pdf" TargetMode="External"/><Relationship Id="rId2" Type="http://schemas.openxmlformats.org/officeDocument/2006/relationships/hyperlink" Target="http://www.ndl.go.jp/jp/tokyo/flow/flow1.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AD48F54-06FC-4DE8-88D5-739EC18CD0E6}"/>
              </a:ext>
            </a:extLst>
          </p:cNvPr>
          <p:cNvSpPr txBox="1"/>
          <p:nvPr/>
        </p:nvSpPr>
        <p:spPr>
          <a:xfrm>
            <a:off x="388951" y="383957"/>
            <a:ext cx="2965877"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情報システム論　ケーススタディ</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社会インフラの情報システム</a:t>
            </a:r>
            <a:endParaRPr lang="en-US" alt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E091BEA7-A3CB-49EE-8F8A-85E9AA257FDF}"/>
              </a:ext>
            </a:extLst>
          </p:cNvPr>
          <p:cNvSpPr>
            <a:spLocks noGrp="1"/>
          </p:cNvSpPr>
          <p:nvPr>
            <p:ph type="ctrTitle"/>
          </p:nvPr>
        </p:nvSpPr>
        <p:spPr>
          <a:xfrm>
            <a:off x="556591" y="1122363"/>
            <a:ext cx="11274949" cy="2387600"/>
          </a:xfrm>
        </p:spPr>
        <p:txBody>
          <a:bodyPr/>
          <a:lstStyle/>
          <a:p>
            <a:r>
              <a:rPr lang="ja-JP" altLang="en-US" sz="5400" dirty="0">
                <a:latin typeface="Meiryo UI" panose="020B0604030504040204" pitchFamily="50" charset="-128"/>
                <a:ea typeface="Meiryo UI" panose="020B0604030504040204" pitchFamily="50" charset="-128"/>
              </a:rPr>
              <a:t>国立国会図書館</a:t>
            </a:r>
            <a:r>
              <a:rPr lang="en-US" altLang="ja-JP" sz="5400" dirty="0">
                <a:latin typeface="Meiryo UI" panose="020B0604030504040204" pitchFamily="50" charset="-128"/>
                <a:ea typeface="Meiryo UI" panose="020B0604030504040204" pitchFamily="50" charset="-128"/>
              </a:rPr>
              <a:t>/NDL search</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「知」を活用するためのアクセスポイント</a:t>
            </a:r>
            <a:endParaRPr kumimoji="1" lang="ja-JP" altLang="en-US" dirty="0">
              <a:latin typeface="Meiryo UI" panose="020B0604030504040204" pitchFamily="50" charset="-128"/>
              <a:ea typeface="Meiryo UI" panose="020B0604030504040204" pitchFamily="50" charset="-128"/>
            </a:endParaRPr>
          </a:p>
        </p:txBody>
      </p:sp>
      <p:sp>
        <p:nvSpPr>
          <p:cNvPr id="7" name="字幕 2">
            <a:extLst>
              <a:ext uri="{FF2B5EF4-FFF2-40B4-BE49-F238E27FC236}">
                <a16:creationId xmlns:a16="http://schemas.microsoft.com/office/drawing/2014/main" id="{F00969F1-7AC8-45DF-9DEA-0178F9C92B36}"/>
              </a:ext>
            </a:extLst>
          </p:cNvPr>
          <p:cNvSpPr>
            <a:spLocks noGrp="1"/>
          </p:cNvSpPr>
          <p:nvPr>
            <p:ph type="subTitle" idx="1"/>
          </p:nvPr>
        </p:nvSpPr>
        <p:spPr>
          <a:xfrm>
            <a:off x="1524000" y="3602038"/>
            <a:ext cx="9144000" cy="1655762"/>
          </a:xfrm>
        </p:spPr>
        <p:txBody>
          <a:bodyPr>
            <a:normAutofit/>
          </a:bodyPr>
          <a:lstStyle/>
          <a:p>
            <a:r>
              <a:rPr lang="ja-JP" altLang="en-US" dirty="0">
                <a:latin typeface="Meiryo UI" panose="020B0604030504040204" pitchFamily="50" charset="-128"/>
                <a:ea typeface="Meiryo UI" panose="020B0604030504040204" pitchFamily="50" charset="-128"/>
              </a:rPr>
              <a:t>明治大学　情報コミュニケーション学部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720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提供・利用</a:t>
            </a:r>
            <a:r>
              <a:rPr kumimoji="1" lang="en-US" altLang="ja-JP" dirty="0"/>
              <a:t>-2</a:t>
            </a:r>
            <a:endParaRPr kumimoji="1" lang="ja-JP" altLang="en-US" dirty="0"/>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146436" y="1825625"/>
            <a:ext cx="10515600" cy="4351338"/>
          </a:xfrm>
        </p:spPr>
        <p:txBody>
          <a:bodyPr>
            <a:normAutofit/>
          </a:bodyPr>
          <a:lstStyle/>
          <a:p>
            <a:r>
              <a:rPr lang="ja-JP" altLang="en-US" dirty="0"/>
              <a:t>書誌情報</a:t>
            </a:r>
            <a:endParaRPr lang="en-US" altLang="ja-JP" dirty="0"/>
          </a:p>
          <a:p>
            <a:endParaRPr lang="en-US" altLang="ja-JP" dirty="0"/>
          </a:p>
          <a:p>
            <a:r>
              <a:rPr lang="ja-JP" altLang="en-US" dirty="0"/>
              <a:t>加えて、キーワードへのリンクも表示</a:t>
            </a:r>
            <a:endParaRPr lang="en-US" altLang="ja-JP" dirty="0"/>
          </a:p>
          <a:p>
            <a:pPr marL="0" indent="0">
              <a:buNone/>
            </a:pPr>
            <a:r>
              <a:rPr lang="ja-JP" altLang="en-US" dirty="0"/>
              <a:t>　→同じキーワードを持つ書籍を</a:t>
            </a:r>
            <a:endParaRPr lang="en-US" altLang="ja-JP" dirty="0"/>
          </a:p>
          <a:p>
            <a:pPr marL="0" indent="0">
              <a:buNone/>
            </a:pPr>
            <a:r>
              <a:rPr lang="ja-JP" altLang="en-US" dirty="0"/>
              <a:t>　　 一覧化できる。</a:t>
            </a:r>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424" y="0"/>
            <a:ext cx="5347183" cy="6858000"/>
          </a:xfrm>
          <a:prstGeom prst="rect">
            <a:avLst/>
          </a:prstGeom>
          <a:ln w="31750">
            <a:solidFill>
              <a:schemeClr val="tx1"/>
            </a:solidFill>
          </a:ln>
        </p:spPr>
      </p:pic>
    </p:spTree>
    <p:extLst>
      <p:ext uri="{BB962C8B-B14F-4D97-AF65-F5344CB8AC3E}">
        <p14:creationId xmlns:p14="http://schemas.microsoft.com/office/powerpoint/2010/main" val="349870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クラスのみんなへの質問（クイズ）</a:t>
            </a:r>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825625"/>
            <a:ext cx="10515600" cy="4351338"/>
          </a:xfrm>
        </p:spPr>
        <p:txBody>
          <a:bodyPr>
            <a:normAutofit/>
          </a:bodyPr>
          <a:lstStyle/>
          <a:p>
            <a:r>
              <a:rPr lang="en-US" altLang="ja-JP" dirty="0"/>
              <a:t>Q1</a:t>
            </a:r>
            <a:r>
              <a:rPr lang="ja-JP" altLang="en-US" dirty="0"/>
              <a:t>：国立国会図書館に行ったことがありますか</a:t>
            </a:r>
            <a:endParaRPr lang="en-US" altLang="ja-JP" dirty="0"/>
          </a:p>
          <a:p>
            <a:pPr marL="0" indent="0">
              <a:buNone/>
            </a:pPr>
            <a:r>
              <a:rPr lang="ja-JP" altLang="en-US" dirty="0"/>
              <a:t>　（</a:t>
            </a:r>
            <a:r>
              <a:rPr lang="en-US" altLang="ja-JP" dirty="0"/>
              <a:t>Y/N</a:t>
            </a:r>
            <a:r>
              <a:rPr lang="ja-JP" altLang="en-US" dirty="0"/>
              <a:t>）</a:t>
            </a:r>
            <a:endParaRPr lang="en-US" altLang="ja-JP" dirty="0"/>
          </a:p>
          <a:p>
            <a:r>
              <a:rPr lang="en-US" altLang="ja-JP" dirty="0"/>
              <a:t>Q2</a:t>
            </a:r>
            <a:r>
              <a:rPr lang="ja-JP" altLang="en-US" dirty="0"/>
              <a:t>：国立国会図書館で一度に借りられる本は何冊でしょうか</a:t>
            </a:r>
            <a:endParaRPr lang="en-US" altLang="ja-JP" dirty="0"/>
          </a:p>
          <a:p>
            <a:pPr marL="914400" lvl="2" indent="0">
              <a:buNone/>
            </a:pPr>
            <a:r>
              <a:rPr lang="ja-JP" altLang="en-US" dirty="0"/>
              <a:t>（明治大学図書館</a:t>
            </a:r>
            <a:r>
              <a:rPr lang="en-US" altLang="ja-JP" dirty="0"/>
              <a:t>/</a:t>
            </a:r>
            <a:r>
              <a:rPr lang="ja-JP" altLang="en-US" dirty="0"/>
              <a:t>学部生は</a:t>
            </a:r>
            <a:r>
              <a:rPr lang="en-US" altLang="ja-JP" dirty="0"/>
              <a:t>15</a:t>
            </a:r>
            <a:r>
              <a:rPr lang="ja-JP" altLang="en-US" dirty="0"/>
              <a:t>冊）</a:t>
            </a:r>
            <a:endParaRPr lang="en-US" altLang="ja-JP" dirty="0"/>
          </a:p>
          <a:p>
            <a:pPr marL="457200" lvl="1" indent="0">
              <a:buNone/>
            </a:pPr>
            <a:r>
              <a:rPr lang="ja-JP" altLang="en-US" sz="2000" dirty="0"/>
              <a:t>１．５冊未満</a:t>
            </a:r>
            <a:endParaRPr lang="en-US" altLang="ja-JP" sz="2000" dirty="0"/>
          </a:p>
          <a:p>
            <a:pPr marL="457200" lvl="1" indent="0">
              <a:buNone/>
            </a:pPr>
            <a:r>
              <a:rPr lang="ja-JP" altLang="en-US" sz="2000" dirty="0"/>
              <a:t>２．５冊以上１０冊未満</a:t>
            </a:r>
            <a:endParaRPr lang="en-US" altLang="ja-JP" sz="2000" dirty="0"/>
          </a:p>
          <a:p>
            <a:pPr marL="457200" lvl="1" indent="0">
              <a:buNone/>
            </a:pPr>
            <a:r>
              <a:rPr lang="ja-JP" altLang="en-US" sz="2000" dirty="0"/>
              <a:t>３．１０冊以上１５冊未満</a:t>
            </a:r>
            <a:endParaRPr lang="en-US" altLang="ja-JP" sz="2000" dirty="0"/>
          </a:p>
          <a:p>
            <a:pPr marL="457200" lvl="1" indent="0">
              <a:buNone/>
            </a:pPr>
            <a:r>
              <a:rPr lang="ja-JP" altLang="en-US" sz="2000" dirty="0"/>
              <a:t>４．１５冊以上</a:t>
            </a:r>
            <a:endParaRPr lang="en-US" altLang="ja-JP" sz="2000" dirty="0"/>
          </a:p>
          <a:p>
            <a:r>
              <a:rPr lang="en-US" altLang="ja-JP" dirty="0"/>
              <a:t>Q3</a:t>
            </a:r>
            <a:r>
              <a:rPr lang="ja-JP" altLang="en-US" dirty="0"/>
              <a:t>：全ての書籍がデジタル化される時代が来ても</a:t>
            </a:r>
            <a:endParaRPr lang="en-US" altLang="ja-JP" dirty="0"/>
          </a:p>
          <a:p>
            <a:pPr marL="0" indent="0">
              <a:buNone/>
            </a:pPr>
            <a:r>
              <a:rPr lang="ja-JP" altLang="en-US" dirty="0"/>
              <a:t>　　　 　図書館という施設は必要でしょうか</a:t>
            </a:r>
            <a:endParaRPr lang="en-US" altLang="ja-JP" dirty="0"/>
          </a:p>
          <a:p>
            <a:pPr marL="457200" lvl="1" indent="0">
              <a:buNone/>
            </a:pPr>
            <a:endParaRPr lang="en-US" altLang="ja-JP" sz="2000" dirty="0"/>
          </a:p>
          <a:p>
            <a:pPr marL="457200" lvl="1" indent="0">
              <a:buNone/>
            </a:pPr>
            <a:endParaRPr lang="en-US" altLang="ja-JP" dirty="0"/>
          </a:p>
          <a:p>
            <a:endParaRPr lang="en-US" altLang="ja-JP" dirty="0"/>
          </a:p>
          <a:p>
            <a:pPr marL="914400" lvl="2" indent="0">
              <a:buNone/>
            </a:pPr>
            <a:endParaRPr lang="en-US" altLang="ja-JP" dirty="0"/>
          </a:p>
        </p:txBody>
      </p:sp>
    </p:spTree>
    <p:extLst>
      <p:ext uri="{BB962C8B-B14F-4D97-AF65-F5344CB8AC3E}">
        <p14:creationId xmlns:p14="http://schemas.microsoft.com/office/powerpoint/2010/main" val="198681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lang="ja-JP" altLang="en-US" dirty="0"/>
              <a:t>特長</a:t>
            </a:r>
            <a:r>
              <a:rPr kumimoji="1" lang="ja-JP" altLang="en-US" dirty="0"/>
              <a:t>と問題点</a:t>
            </a:r>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631064"/>
            <a:ext cx="10515600" cy="5100475"/>
          </a:xfrm>
        </p:spPr>
        <p:txBody>
          <a:bodyPr>
            <a:normAutofit/>
          </a:bodyPr>
          <a:lstStyle/>
          <a:p>
            <a:r>
              <a:rPr lang="ja-JP" altLang="en-US" dirty="0"/>
              <a:t>特長</a:t>
            </a:r>
            <a:endParaRPr lang="en-US" altLang="ja-JP" dirty="0"/>
          </a:p>
          <a:p>
            <a:pPr marL="0" indent="0">
              <a:buNone/>
            </a:pPr>
            <a:r>
              <a:rPr lang="ja-JP" altLang="en-US" dirty="0"/>
              <a:t>　関連語を提案する司書代わりの機能</a:t>
            </a:r>
            <a:endParaRPr lang="en-US" altLang="ja-JP" dirty="0"/>
          </a:p>
          <a:p>
            <a:pPr marL="0" indent="0">
              <a:buNone/>
            </a:pPr>
            <a:r>
              <a:rPr lang="ja-JP" altLang="en-US" dirty="0"/>
              <a:t>　書誌情報を他のシステムと連携し、提供すること</a:t>
            </a:r>
            <a:endParaRPr lang="en-US" altLang="ja-JP" dirty="0"/>
          </a:p>
          <a:p>
            <a:endParaRPr lang="en-US" altLang="ja-JP" dirty="0"/>
          </a:p>
          <a:p>
            <a:r>
              <a:rPr lang="ja-JP" altLang="en-US" dirty="0"/>
              <a:t>問題点（今後解決すべき課題）</a:t>
            </a:r>
            <a:endParaRPr lang="en-US" altLang="ja-JP" dirty="0"/>
          </a:p>
          <a:p>
            <a:pPr marL="0" indent="0">
              <a:buNone/>
            </a:pPr>
            <a:r>
              <a:rPr lang="ja-JP" altLang="en-US" dirty="0"/>
              <a:t>　蔵書を電子化するスピードと、優先順位の付け方</a:t>
            </a:r>
            <a:endParaRPr lang="en-US" altLang="ja-JP" dirty="0"/>
          </a:p>
          <a:p>
            <a:pPr marL="0" indent="0">
              <a:buNone/>
            </a:pPr>
            <a:r>
              <a:rPr lang="ja-JP" altLang="en-US" dirty="0"/>
              <a:t>　電子書籍でのみ出版される本の収蔵と複製制限（</a:t>
            </a:r>
            <a:r>
              <a:rPr lang="en-US" altLang="ja-JP" dirty="0"/>
              <a:t>DRM</a:t>
            </a:r>
            <a:r>
              <a:rPr lang="ja-JP" altLang="en-US" dirty="0"/>
              <a:t>）の問題</a:t>
            </a:r>
            <a:endParaRPr lang="en-US" altLang="ja-JP" dirty="0"/>
          </a:p>
          <a:p>
            <a:pPr marL="0" indent="0">
              <a:buNone/>
            </a:pPr>
            <a:r>
              <a:rPr lang="ja-JP" altLang="en-US" dirty="0"/>
              <a:t>　図書館システム外との食い違いによるプライバシー保護の難しさ</a:t>
            </a:r>
            <a:endParaRPr lang="en-US" altLang="ja-JP" dirty="0"/>
          </a:p>
          <a:p>
            <a:pPr marL="0" indent="0">
              <a:buNone/>
            </a:pPr>
            <a:r>
              <a:rPr lang="ja-JP" altLang="en-US" dirty="0"/>
              <a:t>　　→入退館記録、監視カメラと閲覧履歴</a:t>
            </a:r>
            <a:endParaRPr lang="en-US" altLang="ja-JP" dirty="0"/>
          </a:p>
        </p:txBody>
      </p:sp>
    </p:spTree>
    <p:extLst>
      <p:ext uri="{BB962C8B-B14F-4D97-AF65-F5344CB8AC3E}">
        <p14:creationId xmlns:p14="http://schemas.microsoft.com/office/powerpoint/2010/main" val="227193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5C1C81-F223-42AE-BCB1-3E548FB2A01C}"/>
              </a:ext>
            </a:extLst>
          </p:cNvPr>
          <p:cNvSpPr>
            <a:spLocks noGrp="1"/>
          </p:cNvSpPr>
          <p:nvPr>
            <p:ph idx="1"/>
          </p:nvPr>
        </p:nvSpPr>
        <p:spPr/>
        <p:txBody>
          <a:bodyPr/>
          <a:lstStyle/>
          <a:p>
            <a:r>
              <a:rPr lang="ja-JP" altLang="ja-JP" dirty="0"/>
              <a:t>みんなに書いてもらった</a:t>
            </a:r>
            <a:r>
              <a:rPr lang="ja-JP" altLang="en-US" dirty="0"/>
              <a:t>意見や</a:t>
            </a:r>
            <a:r>
              <a:rPr lang="ja-JP" altLang="ja-JP" dirty="0"/>
              <a:t>質問</a:t>
            </a:r>
            <a:r>
              <a:rPr lang="ja-JP" altLang="en-US" dirty="0"/>
              <a:t>（と答え）</a:t>
            </a:r>
            <a:r>
              <a:rPr lang="ja-JP" altLang="ja-JP" dirty="0"/>
              <a:t>を</a:t>
            </a:r>
            <a:r>
              <a:rPr lang="ja-JP" altLang="en-US" dirty="0"/>
              <a:t>まとめる</a:t>
            </a:r>
            <a:endParaRPr lang="en-US" altLang="ja-JP" dirty="0"/>
          </a:p>
          <a:p>
            <a:pPr lvl="1"/>
            <a:r>
              <a:rPr lang="ja-JP" altLang="en-US" dirty="0"/>
              <a:t>箇条書きでもよいが</a:t>
            </a:r>
            <a:endParaRPr lang="en-US" altLang="ja-JP" dirty="0"/>
          </a:p>
          <a:p>
            <a:pPr lvl="1"/>
            <a:r>
              <a:rPr lang="ja-JP" altLang="en-US" dirty="0"/>
              <a:t>テーマ別に短い文章として書くとなおよい</a:t>
            </a:r>
            <a:endParaRPr lang="en-US" altLang="ja-JP" dirty="0"/>
          </a:p>
          <a:p>
            <a:pPr lvl="1"/>
            <a:endParaRPr kumimoji="1" lang="ja-JP" altLang="en-US" dirty="0"/>
          </a:p>
        </p:txBody>
      </p:sp>
      <p:sp>
        <p:nvSpPr>
          <p:cNvPr id="3" name="タイトル 2">
            <a:extLst>
              <a:ext uri="{FF2B5EF4-FFF2-40B4-BE49-F238E27FC236}">
                <a16:creationId xmlns:a16="http://schemas.microsoft.com/office/drawing/2014/main" id="{699D4675-7DE0-4E36-B5BD-49B72B74404D}"/>
              </a:ext>
            </a:extLst>
          </p:cNvPr>
          <p:cNvSpPr>
            <a:spLocks noGrp="1"/>
          </p:cNvSpPr>
          <p:nvPr>
            <p:ph type="title"/>
          </p:nvPr>
        </p:nvSpPr>
        <p:spPr/>
        <p:txBody>
          <a:bodyPr/>
          <a:lstStyle/>
          <a:p>
            <a:r>
              <a:rPr kumimoji="1" lang="ja-JP" altLang="en-US" dirty="0"/>
              <a:t>クラス討論の記録</a:t>
            </a:r>
          </a:p>
        </p:txBody>
      </p:sp>
    </p:spTree>
    <p:extLst>
      <p:ext uri="{BB962C8B-B14F-4D97-AF65-F5344CB8AC3E}">
        <p14:creationId xmlns:p14="http://schemas.microsoft.com/office/powerpoint/2010/main" val="69599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7549" y="0"/>
            <a:ext cx="10515600" cy="1325563"/>
          </a:xfrm>
        </p:spPr>
        <p:txBody>
          <a:bodyPr/>
          <a:lstStyle/>
          <a:p>
            <a:r>
              <a:rPr kumimoji="1" lang="ja-JP" altLang="en-US" dirty="0"/>
              <a:t>参考資料</a:t>
            </a:r>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7549" y="1478604"/>
            <a:ext cx="11974749" cy="5252936"/>
          </a:xfrm>
        </p:spPr>
        <p:txBody>
          <a:bodyPr>
            <a:normAutofit/>
          </a:bodyPr>
          <a:lstStyle/>
          <a:p>
            <a:r>
              <a:rPr lang="ja-JP" altLang="en-US" sz="1800" dirty="0"/>
              <a:t>国立国会図書館　ホーム </a:t>
            </a:r>
            <a:r>
              <a:rPr lang="en-US" altLang="ja-JP" sz="1800" dirty="0"/>
              <a:t>&gt; </a:t>
            </a:r>
            <a:r>
              <a:rPr lang="ja-JP" altLang="en-US" sz="1800" dirty="0"/>
              <a:t>東京本館 </a:t>
            </a:r>
            <a:r>
              <a:rPr lang="en-US" altLang="ja-JP" sz="1800" dirty="0"/>
              <a:t>&gt; </a:t>
            </a:r>
            <a:r>
              <a:rPr lang="ja-JP" altLang="en-US" sz="1800" dirty="0"/>
              <a:t>利用の流れ </a:t>
            </a:r>
            <a:r>
              <a:rPr lang="en-US" altLang="ja-JP" sz="1800" dirty="0"/>
              <a:t>&gt; </a:t>
            </a:r>
            <a:r>
              <a:rPr lang="ja-JP" altLang="en-US" sz="1800" dirty="0"/>
              <a:t>東京本館利用の流れ </a:t>
            </a:r>
            <a:r>
              <a:rPr lang="en-US" altLang="ja-JP" sz="1800" dirty="0"/>
              <a:t>&gt; </a:t>
            </a:r>
            <a:r>
              <a:rPr lang="ja-JP" altLang="en-US" sz="1800" dirty="0"/>
              <a:t>入館</a:t>
            </a:r>
          </a:p>
          <a:p>
            <a:pPr marL="0" indent="0">
              <a:buNone/>
            </a:pPr>
            <a:r>
              <a:rPr lang="en-US" altLang="ja-JP" sz="1800" dirty="0">
                <a:hlinkClick r:id="rId2"/>
              </a:rPr>
              <a:t>http://www.ndl.go.jp/jp/tokyo/flow/flow1.html</a:t>
            </a:r>
            <a:endParaRPr lang="en-US" altLang="ja-JP" sz="1800" dirty="0"/>
          </a:p>
          <a:p>
            <a:endParaRPr lang="en-US" altLang="ja-JP" sz="1800" dirty="0"/>
          </a:p>
          <a:p>
            <a:r>
              <a:rPr lang="ja-JP" altLang="en-US" sz="1800" dirty="0"/>
              <a:t>国立国会図書館　納本までの流れ：出版物の納入ルート</a:t>
            </a:r>
          </a:p>
          <a:p>
            <a:pPr marL="0" indent="0">
              <a:buNone/>
            </a:pPr>
            <a:r>
              <a:rPr lang="en-US" altLang="ja-JP" sz="1800" dirty="0"/>
              <a:t>http://www.ndl.go.jp/jp/collect/deposit/flow.html</a:t>
            </a:r>
          </a:p>
          <a:p>
            <a:endParaRPr lang="en-US" altLang="ja-JP" sz="1800" dirty="0"/>
          </a:p>
          <a:p>
            <a:r>
              <a:rPr lang="ja-JP" altLang="en-US" sz="1800" dirty="0"/>
              <a:t>全国書誌データのご案内</a:t>
            </a:r>
          </a:p>
          <a:p>
            <a:pPr marL="0" indent="0">
              <a:buNone/>
            </a:pPr>
            <a:r>
              <a:rPr lang="en-US" altLang="ja-JP" sz="1800" dirty="0">
                <a:hlinkClick r:id="rId3"/>
              </a:rPr>
              <a:t>http://www.ndl.go.jp/jp/data/data_service/data_service_pamphlet.pdf</a:t>
            </a:r>
            <a:endParaRPr lang="en-US" altLang="ja-JP" sz="1800" dirty="0"/>
          </a:p>
          <a:p>
            <a:endParaRPr lang="en-US" altLang="ja-JP" sz="1800" dirty="0"/>
          </a:p>
          <a:p>
            <a:r>
              <a:rPr lang="ja-JP" altLang="en-US" sz="1800" dirty="0"/>
              <a:t> 国会図書館が公開した新検索システム、その内部に迫る　</a:t>
            </a:r>
            <a:r>
              <a:rPr lang="en-US" altLang="ja-JP" sz="1800" dirty="0"/>
              <a:t>2012/1/16 6:30</a:t>
            </a:r>
          </a:p>
          <a:p>
            <a:pPr marL="0" indent="0">
              <a:buNone/>
            </a:pPr>
            <a:r>
              <a:rPr lang="en-US" altLang="ja-JP" sz="1800" dirty="0"/>
              <a:t>https://www.nikkei.com/article/DGXNASFK1302O_T10C12A1000000/</a:t>
            </a:r>
          </a:p>
          <a:p>
            <a:endParaRPr lang="en-US" altLang="ja-JP" sz="1800" dirty="0"/>
          </a:p>
          <a:p>
            <a:r>
              <a:rPr lang="ja-JP" altLang="en-US" sz="1800" dirty="0"/>
              <a:t>明治大学図書館</a:t>
            </a:r>
            <a:endParaRPr lang="en-US" altLang="ja-JP" sz="1800" dirty="0"/>
          </a:p>
          <a:p>
            <a:pPr marL="0" indent="0">
              <a:buNone/>
            </a:pPr>
            <a:r>
              <a:rPr lang="en-US" altLang="ja-JP" sz="1800" dirty="0"/>
              <a:t>http://www.lib.meiji.ac.jp/use/book/index.html</a:t>
            </a:r>
          </a:p>
          <a:p>
            <a:endParaRPr lang="en-US" altLang="ja-JP" sz="1800" dirty="0"/>
          </a:p>
          <a:p>
            <a:endParaRPr lang="en-US" altLang="ja-JP" dirty="0"/>
          </a:p>
        </p:txBody>
      </p:sp>
    </p:spTree>
    <p:extLst>
      <p:ext uri="{BB962C8B-B14F-4D97-AF65-F5344CB8AC3E}">
        <p14:creationId xmlns:p14="http://schemas.microsoft.com/office/powerpoint/2010/main" val="81938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概要</a:t>
            </a: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4108" y="285612"/>
            <a:ext cx="4722649" cy="6296866"/>
          </a:xfrm>
        </p:spPr>
      </p:pic>
      <p:sp>
        <p:nvSpPr>
          <p:cNvPr id="7" name="コンテンツ プレースホルダー 1">
            <a:extLst>
              <a:ext uri="{FF2B5EF4-FFF2-40B4-BE49-F238E27FC236}">
                <a16:creationId xmlns:a16="http://schemas.microsoft.com/office/drawing/2014/main" id="{CFE3209B-6FDC-4F56-B2FC-95A2FC3EE3EF}"/>
              </a:ext>
            </a:extLst>
          </p:cNvPr>
          <p:cNvSpPr txBox="1">
            <a:spLocks/>
          </p:cNvSpPr>
          <p:nvPr/>
        </p:nvSpPr>
        <p:spPr>
          <a:xfrm>
            <a:off x="416781" y="1626842"/>
            <a:ext cx="10515600" cy="4955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日本の国立図書館である国立国会図書館は</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その蔵書のみならず、収集・蓄積された</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書誌情報を提供することも</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重要な機能である。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書誌情報はデータとして直接提供される他</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図書館内外の検索サービスにも利用される。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t>　</a:t>
            </a:r>
            <a:endParaRPr lang="en-US" altLang="ja-JP" dirty="0"/>
          </a:p>
        </p:txBody>
      </p:sp>
    </p:spTree>
    <p:extLst>
      <p:ext uri="{BB962C8B-B14F-4D97-AF65-F5344CB8AC3E}">
        <p14:creationId xmlns:p14="http://schemas.microsoft.com/office/powerpoint/2010/main" val="360405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目的</a:t>
            </a:r>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825625"/>
            <a:ext cx="10515600" cy="4351338"/>
          </a:xfrm>
        </p:spPr>
        <p:txBody>
          <a:bodyPr>
            <a:normAutofit/>
          </a:bodyPr>
          <a:lstStyle/>
          <a:p>
            <a:r>
              <a:rPr kumimoji="1" lang="ja-JP" altLang="en-US" dirty="0"/>
              <a:t>国立国会図書館法　</a:t>
            </a:r>
            <a:r>
              <a:rPr lang="ja-JP" altLang="en-US" dirty="0"/>
              <a:t>第</a:t>
            </a:r>
            <a:r>
              <a:rPr lang="en-US" altLang="ja-JP" dirty="0"/>
              <a:t>2</a:t>
            </a:r>
            <a:r>
              <a:rPr lang="ja-JP" altLang="en-US" dirty="0"/>
              <a:t>条</a:t>
            </a:r>
            <a:endParaRPr lang="en-US" altLang="ja-JP" dirty="0"/>
          </a:p>
          <a:p>
            <a:r>
              <a:rPr lang="ja-JP" altLang="en-US" dirty="0"/>
              <a:t>「図書及びその他の図書館資料を蒐集し、国会議員の職務の遂行に資するとともに、行政及び司法の各部門に対し、更に日本国民に対し、この法律に規定する図書館奉仕を提供する」</a:t>
            </a:r>
            <a:endParaRPr lang="en-US" altLang="ja-JP" dirty="0"/>
          </a:p>
          <a:p>
            <a:endParaRPr kumimoji="1" lang="en-US" altLang="ja-JP" dirty="0"/>
          </a:p>
          <a:p>
            <a:r>
              <a:rPr kumimoji="1" lang="ja-JP" altLang="en-US" dirty="0"/>
              <a:t>国立国会図書館サーチ（</a:t>
            </a:r>
            <a:r>
              <a:rPr kumimoji="1" lang="en-US" altLang="ja-JP" dirty="0"/>
              <a:t>National Diet Library-Search</a:t>
            </a:r>
            <a:r>
              <a:rPr kumimoji="1" lang="ja-JP" altLang="en-US" dirty="0"/>
              <a:t>）</a:t>
            </a:r>
            <a:endParaRPr kumimoji="1" lang="en-US" altLang="ja-JP" dirty="0"/>
          </a:p>
          <a:p>
            <a:pPr lvl="1"/>
            <a:r>
              <a:rPr lang="ja-JP" altLang="en-US" dirty="0"/>
              <a:t>国立国会図書館が提供している検索サービス</a:t>
            </a:r>
            <a:endParaRPr lang="en-US" altLang="ja-JP" dirty="0"/>
          </a:p>
          <a:p>
            <a:pPr lvl="1"/>
            <a:r>
              <a:rPr lang="ja-JP" altLang="en-US" dirty="0"/>
              <a:t>「国立国会図書館が所蔵する資料の全てを探すことができるほか</a:t>
            </a:r>
            <a:r>
              <a:rPr lang="en-US" altLang="ja-JP" dirty="0"/>
              <a:t>(</a:t>
            </a:r>
            <a:r>
              <a:rPr lang="ja-JP" altLang="en-US" dirty="0"/>
              <a:t>中略</a:t>
            </a:r>
            <a:r>
              <a:rPr lang="en-US" altLang="ja-JP" dirty="0"/>
              <a:t>)</a:t>
            </a:r>
          </a:p>
          <a:p>
            <a:pPr marL="457200" lvl="1" indent="0">
              <a:buNone/>
            </a:pPr>
            <a:r>
              <a:rPr lang="ja-JP" altLang="en-US" dirty="0"/>
              <a:t>　他の機関が収録している各種のデジタル情報などを探すことができます。」</a:t>
            </a:r>
            <a:endParaRPr lang="en-US" altLang="ja-JP" dirty="0"/>
          </a:p>
          <a:p>
            <a:pPr lvl="1"/>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74530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開発の経緯・歴史</a:t>
            </a:r>
          </a:p>
        </p:txBody>
      </p:sp>
      <p:sp>
        <p:nvSpPr>
          <p:cNvPr id="6" name="コンテンツ プレースホルダー 1">
            <a:extLst>
              <a:ext uri="{FF2B5EF4-FFF2-40B4-BE49-F238E27FC236}">
                <a16:creationId xmlns:a16="http://schemas.microsoft.com/office/drawing/2014/main" id="{C92BC63E-23A3-4D8E-9671-CE009877CA19}"/>
              </a:ext>
            </a:extLst>
          </p:cNvPr>
          <p:cNvSpPr>
            <a:spLocks noGrp="1"/>
          </p:cNvSpPr>
          <p:nvPr>
            <p:ph idx="1"/>
          </p:nvPr>
        </p:nvSpPr>
        <p:spPr>
          <a:xfrm>
            <a:off x="838200" y="1698408"/>
            <a:ext cx="10515600" cy="5032375"/>
          </a:xfrm>
        </p:spPr>
        <p:txBody>
          <a:bodyPr>
            <a:normAutofit lnSpcReduction="10000"/>
          </a:bodyPr>
          <a:lstStyle/>
          <a:p>
            <a:pPr marL="0" indent="0">
              <a:buNone/>
            </a:pPr>
            <a:r>
              <a:rPr lang="ja-JP" altLang="en-US" dirty="0"/>
              <a:t>国立国会図書館</a:t>
            </a:r>
          </a:p>
          <a:p>
            <a:pPr marL="457200" lvl="1" indent="0">
              <a:buNone/>
            </a:pPr>
            <a:r>
              <a:rPr lang="en-US" altLang="ja-JP" dirty="0"/>
              <a:t>1872</a:t>
            </a:r>
            <a:r>
              <a:rPr lang="ja-JP" altLang="en-US" dirty="0"/>
              <a:t>　文部省、書籍館設置</a:t>
            </a:r>
          </a:p>
          <a:p>
            <a:pPr marL="457200" lvl="1" indent="0">
              <a:buNone/>
            </a:pPr>
            <a:r>
              <a:rPr lang="en-US" altLang="ja-JP" dirty="0"/>
              <a:t>1906</a:t>
            </a:r>
            <a:r>
              <a:rPr lang="ja-JP" altLang="en-US" dirty="0"/>
              <a:t>　</a:t>
            </a:r>
            <a:r>
              <a:rPr lang="zh-TW" altLang="en-US" dirty="0"/>
              <a:t>帝国図書館新館開館式</a:t>
            </a:r>
            <a:endParaRPr lang="en-US" altLang="ja-JP" dirty="0"/>
          </a:p>
          <a:p>
            <a:pPr marL="457200" lvl="1" indent="0">
              <a:buNone/>
            </a:pPr>
            <a:r>
              <a:rPr lang="en-US" altLang="ja-JP" dirty="0"/>
              <a:t>1947</a:t>
            </a:r>
            <a:r>
              <a:rPr lang="ja-JP" altLang="en-US" dirty="0"/>
              <a:t>　国立図書館と改称</a:t>
            </a:r>
          </a:p>
          <a:p>
            <a:pPr marL="0" indent="0">
              <a:buNone/>
            </a:pPr>
            <a:r>
              <a:rPr lang="ja-JP" altLang="en-US" dirty="0"/>
              <a:t>デジタル化・情報システム</a:t>
            </a:r>
            <a:endParaRPr lang="en-US" altLang="ja-JP" dirty="0"/>
          </a:p>
          <a:p>
            <a:pPr marL="457200" lvl="1" indent="0">
              <a:buNone/>
            </a:pPr>
            <a:r>
              <a:rPr lang="en-US" altLang="ja-JP" dirty="0"/>
              <a:t>1970</a:t>
            </a:r>
            <a:r>
              <a:rPr lang="ja-JP" altLang="en-US" dirty="0"/>
              <a:t>　電子計算室新設</a:t>
            </a:r>
          </a:p>
          <a:p>
            <a:pPr marL="457200" lvl="1" indent="0">
              <a:buNone/>
            </a:pPr>
            <a:r>
              <a:rPr lang="en-US" altLang="ja-JP" dirty="0"/>
              <a:t>1994</a:t>
            </a:r>
            <a:r>
              <a:rPr lang="ja-JP" altLang="en-US" dirty="0"/>
              <a:t>　パイロット電子図書館プロジェクトへの協力、共同事業開始</a:t>
            </a:r>
          </a:p>
          <a:p>
            <a:pPr marL="457200" lvl="1" indent="0">
              <a:buNone/>
            </a:pPr>
            <a:r>
              <a:rPr lang="en-US" altLang="ja-JP" dirty="0"/>
              <a:t>1997</a:t>
            </a:r>
            <a:r>
              <a:rPr lang="ja-JP" altLang="en-US" dirty="0"/>
              <a:t>　和図書オンライン閲覧目録（</a:t>
            </a:r>
            <a:r>
              <a:rPr lang="en-US" altLang="ja-JP" dirty="0"/>
              <a:t>OPAC</a:t>
            </a:r>
            <a:r>
              <a:rPr lang="ja-JP" altLang="en-US" dirty="0"/>
              <a:t>）提供開始</a:t>
            </a:r>
          </a:p>
          <a:p>
            <a:pPr marL="457200" lvl="1" indent="0">
              <a:buNone/>
            </a:pPr>
            <a:r>
              <a:rPr lang="en-US" altLang="ja-JP" dirty="0"/>
              <a:t>2002</a:t>
            </a:r>
            <a:r>
              <a:rPr lang="ja-JP" altLang="en-US" dirty="0"/>
              <a:t>　国立国会図書館ホームページ全面改訂（</a:t>
            </a:r>
            <a:r>
              <a:rPr lang="en-US" altLang="ja-JP" dirty="0"/>
              <a:t>NDL-OPAC</a:t>
            </a:r>
            <a:r>
              <a:rPr lang="ja-JP" altLang="en-US" dirty="0"/>
              <a:t>）</a:t>
            </a:r>
            <a:endParaRPr lang="en-US" altLang="ja-JP" dirty="0"/>
          </a:p>
          <a:p>
            <a:pPr marL="457200" lvl="1" indent="0">
              <a:buNone/>
            </a:pPr>
            <a:r>
              <a:rPr lang="en-US" altLang="ja-JP" dirty="0"/>
              <a:t>2012</a:t>
            </a:r>
            <a:r>
              <a:rPr lang="ja-JP" altLang="en-US" dirty="0"/>
              <a:t>　館内サービスを全面更新、新</a:t>
            </a:r>
            <a:r>
              <a:rPr lang="en-US" altLang="ja-JP" dirty="0"/>
              <a:t>NDL-OPAC</a:t>
            </a:r>
          </a:p>
          <a:p>
            <a:pPr marL="457200" lvl="1" indent="0">
              <a:buNone/>
            </a:pPr>
            <a:endParaRPr lang="en-US" altLang="ja-JP" dirty="0"/>
          </a:p>
          <a:p>
            <a:pPr marL="457200" lvl="1" indent="0">
              <a:buNone/>
            </a:pPr>
            <a:r>
              <a:rPr lang="en-US" altLang="ja-JP" dirty="0"/>
              <a:t>2018</a:t>
            </a:r>
            <a:r>
              <a:rPr lang="ja-JP" altLang="en-US" dirty="0"/>
              <a:t>　新たに「国立国会図書館検索・申込オンラインサービス</a:t>
            </a:r>
            <a:endParaRPr lang="en-US" altLang="ja-JP" dirty="0"/>
          </a:p>
          <a:p>
            <a:pPr marL="457200" lvl="1" indent="0">
              <a:buNone/>
            </a:pPr>
            <a:r>
              <a:rPr lang="ja-JP" altLang="en-US" dirty="0"/>
              <a:t>　　　　（略称：国立国会図書館オンライン）」を提供</a:t>
            </a:r>
          </a:p>
        </p:txBody>
      </p:sp>
    </p:spTree>
    <p:extLst>
      <p:ext uri="{BB962C8B-B14F-4D97-AF65-F5344CB8AC3E}">
        <p14:creationId xmlns:p14="http://schemas.microsoft.com/office/powerpoint/2010/main" val="345579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情報システムの流れ</a:t>
            </a:r>
            <a:r>
              <a:rPr kumimoji="1" lang="en-US" altLang="ja-JP" dirty="0"/>
              <a:t>-1</a:t>
            </a:r>
            <a:endParaRPr kumimoji="1" lang="ja-JP" altLang="en-US" dirty="0"/>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825624"/>
            <a:ext cx="10937682" cy="4805763"/>
          </a:xfrm>
        </p:spPr>
        <p:txBody>
          <a:bodyPr>
            <a:normAutofit/>
          </a:bodyPr>
          <a:lstStyle/>
          <a:p>
            <a:r>
              <a:rPr lang="ja-JP" altLang="en-US" dirty="0"/>
              <a:t>収集</a:t>
            </a:r>
            <a:endParaRPr lang="en-US" altLang="ja-JP" dirty="0"/>
          </a:p>
          <a:p>
            <a:pPr lvl="1"/>
            <a:r>
              <a:rPr lang="ja-JP" altLang="en-US" dirty="0"/>
              <a:t>出版された書籍が納本制度により届けられる。</a:t>
            </a:r>
            <a:endParaRPr lang="en-US" altLang="ja-JP" dirty="0"/>
          </a:p>
          <a:p>
            <a:r>
              <a:rPr lang="ja-JP" altLang="en-US" dirty="0"/>
              <a:t>蓄積・処理</a:t>
            </a:r>
            <a:endParaRPr lang="en-US" altLang="ja-JP" dirty="0"/>
          </a:p>
          <a:p>
            <a:pPr lvl="1"/>
            <a:r>
              <a:rPr lang="ja-JP" altLang="en-US" dirty="0"/>
              <a:t>書誌情報が登録されデータベース上に載る。</a:t>
            </a:r>
            <a:endParaRPr lang="en-US" altLang="ja-JP" dirty="0"/>
          </a:p>
          <a:p>
            <a:r>
              <a:rPr lang="ja-JP" altLang="en-US" dirty="0"/>
              <a:t>提供・利用</a:t>
            </a:r>
            <a:endParaRPr lang="en-US" altLang="ja-JP" dirty="0"/>
          </a:p>
          <a:p>
            <a:pPr lvl="1"/>
            <a:r>
              <a:rPr lang="ja-JP" altLang="en-US" dirty="0"/>
              <a:t>国立国会図書館のシステム内で</a:t>
            </a:r>
            <a:endParaRPr lang="en-US" altLang="ja-JP" dirty="0"/>
          </a:p>
          <a:p>
            <a:pPr lvl="1"/>
            <a:r>
              <a:rPr lang="ja-JP" altLang="en-US" dirty="0"/>
              <a:t>提供先のサービスで</a:t>
            </a:r>
            <a:endParaRPr lang="en-US" altLang="ja-JP" dirty="0"/>
          </a:p>
          <a:p>
            <a:pPr marL="457200" lvl="1" indent="0">
              <a:buNone/>
            </a:pPr>
            <a:r>
              <a:rPr lang="ja-JP" altLang="en-US" dirty="0"/>
              <a:t>　　検索結果として閲覧、利用される。</a:t>
            </a:r>
            <a:endParaRPr lang="en-US" altLang="ja-JP" dirty="0"/>
          </a:p>
        </p:txBody>
      </p:sp>
    </p:spTree>
    <p:extLst>
      <p:ext uri="{BB962C8B-B14F-4D97-AF65-F5344CB8AC3E}">
        <p14:creationId xmlns:p14="http://schemas.microsoft.com/office/powerpoint/2010/main" val="266427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情報システムの流れ</a:t>
            </a:r>
            <a:r>
              <a:rPr kumimoji="1" lang="en-US" altLang="ja-JP" dirty="0"/>
              <a:t>-2</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987" y="1396406"/>
            <a:ext cx="7820025" cy="5210175"/>
          </a:xfrm>
          <a:prstGeom prst="rect">
            <a:avLst/>
          </a:prstGeom>
        </p:spPr>
      </p:pic>
    </p:spTree>
    <p:extLst>
      <p:ext uri="{BB962C8B-B14F-4D97-AF65-F5344CB8AC3E}">
        <p14:creationId xmlns:p14="http://schemas.microsoft.com/office/powerpoint/2010/main" val="128152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収集</a:t>
            </a:r>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825625"/>
            <a:ext cx="10515600" cy="4351338"/>
          </a:xfrm>
        </p:spPr>
        <p:txBody>
          <a:bodyPr>
            <a:normAutofit fontScale="85000" lnSpcReduction="20000"/>
          </a:bodyPr>
          <a:lstStyle/>
          <a:p>
            <a:r>
              <a:rPr lang="ja-JP" altLang="en-US" dirty="0"/>
              <a:t>納本制度</a:t>
            </a:r>
            <a:endParaRPr lang="en-US" altLang="ja-JP" dirty="0"/>
          </a:p>
          <a:p>
            <a:pPr marL="0" indent="0">
              <a:buNone/>
            </a:pPr>
            <a:r>
              <a:rPr lang="ja-JP" altLang="en-US" dirty="0"/>
              <a:t>　国立国会図書館法</a:t>
            </a:r>
            <a:endParaRPr lang="en-US" altLang="ja-JP" dirty="0"/>
          </a:p>
          <a:p>
            <a:pPr marL="0" indent="0">
              <a:buNone/>
            </a:pPr>
            <a:r>
              <a:rPr lang="ja-JP" altLang="en-US" dirty="0"/>
              <a:t>　“国立国会図書館法による出版物の納入に関する規程”</a:t>
            </a:r>
            <a:endParaRPr lang="en-US" altLang="ja-JP" dirty="0"/>
          </a:p>
          <a:p>
            <a:pPr marL="0" indent="0">
              <a:buNone/>
            </a:pPr>
            <a:endParaRPr lang="en-US" altLang="ja-JP" dirty="0"/>
          </a:p>
          <a:p>
            <a:pPr marL="0" indent="0">
              <a:buNone/>
            </a:pPr>
            <a:r>
              <a:rPr lang="ja-JP" altLang="en-US" dirty="0"/>
              <a:t>発行主体（官庁、民間）により</a:t>
            </a:r>
            <a:endParaRPr lang="en-US" altLang="ja-JP" dirty="0"/>
          </a:p>
          <a:p>
            <a:r>
              <a:rPr lang="ja-JP" altLang="en-US" dirty="0"/>
              <a:t>部数</a:t>
            </a:r>
            <a:endParaRPr lang="en-US" altLang="ja-JP" dirty="0"/>
          </a:p>
          <a:p>
            <a:r>
              <a:rPr lang="ja-JP" altLang="en-US" dirty="0"/>
              <a:t>期間</a:t>
            </a:r>
            <a:endParaRPr lang="en-US" altLang="ja-JP" dirty="0"/>
          </a:p>
          <a:p>
            <a:pPr marL="0" indent="0">
              <a:buNone/>
            </a:pPr>
            <a:r>
              <a:rPr lang="ja-JP" altLang="en-US" dirty="0"/>
              <a:t>等の定めによって納入しなければならない。</a:t>
            </a:r>
            <a:endParaRPr lang="en-US" altLang="ja-JP" dirty="0"/>
          </a:p>
          <a:p>
            <a:pPr marL="0" indent="0">
              <a:buNone/>
            </a:pPr>
            <a:endParaRPr lang="en-US" altLang="ja-JP" dirty="0"/>
          </a:p>
          <a:p>
            <a:pPr marL="0" indent="0">
              <a:buNone/>
            </a:pPr>
            <a:r>
              <a:rPr lang="ja-JP" altLang="en-US" dirty="0"/>
              <a:t>罰則（罰金）あり</a:t>
            </a:r>
            <a:r>
              <a:rPr lang="en-US" altLang="ja-JP" dirty="0"/>
              <a:t>……</a:t>
            </a:r>
            <a:r>
              <a:rPr lang="ja-JP" altLang="en-US" dirty="0"/>
              <a:t>実際に適用された事例はない。納本漏れがある。</a:t>
            </a:r>
            <a:endParaRPr lang="en-US" altLang="ja-JP" dirty="0"/>
          </a:p>
          <a:p>
            <a:pPr marL="0" indent="0">
              <a:buNone/>
            </a:pPr>
            <a:r>
              <a:rPr lang="ja-JP" altLang="en-US" dirty="0"/>
              <a:t>　</a:t>
            </a:r>
            <a:endParaRPr lang="en-US" altLang="ja-JP" dirty="0"/>
          </a:p>
        </p:txBody>
      </p:sp>
    </p:spTree>
    <p:extLst>
      <p:ext uri="{BB962C8B-B14F-4D97-AF65-F5344CB8AC3E}">
        <p14:creationId xmlns:p14="http://schemas.microsoft.com/office/powerpoint/2010/main" val="59410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処理</a:t>
            </a:r>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825625"/>
            <a:ext cx="10515600" cy="4351338"/>
          </a:xfrm>
        </p:spPr>
        <p:txBody>
          <a:bodyPr>
            <a:normAutofit/>
          </a:bodyPr>
          <a:lstStyle/>
          <a:p>
            <a:r>
              <a:rPr lang="ja-JP" altLang="en-US" dirty="0"/>
              <a:t>収集</a:t>
            </a:r>
            <a:endParaRPr lang="en-US" altLang="ja-JP"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8" y="23853"/>
            <a:ext cx="12085982" cy="6798365"/>
          </a:xfrm>
          <a:prstGeom prst="rect">
            <a:avLst/>
          </a:prstGeom>
        </p:spPr>
      </p:pic>
    </p:spTree>
    <p:extLst>
      <p:ext uri="{BB962C8B-B14F-4D97-AF65-F5344CB8AC3E}">
        <p14:creationId xmlns:p14="http://schemas.microsoft.com/office/powerpoint/2010/main" val="384215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7CD72287-224F-4E05-8C86-6A599FDB2218}"/>
              </a:ext>
            </a:extLst>
          </p:cNvPr>
          <p:cNvSpPr>
            <a:spLocks noGrp="1"/>
          </p:cNvSpPr>
          <p:nvPr>
            <p:ph type="title"/>
          </p:nvPr>
        </p:nvSpPr>
        <p:spPr>
          <a:xfrm>
            <a:off x="838200" y="365125"/>
            <a:ext cx="10515600" cy="1325563"/>
          </a:xfrm>
        </p:spPr>
        <p:txBody>
          <a:bodyPr/>
          <a:lstStyle/>
          <a:p>
            <a:r>
              <a:rPr kumimoji="1" lang="ja-JP" altLang="en-US" dirty="0"/>
              <a:t>提供・利用</a:t>
            </a:r>
            <a:r>
              <a:rPr lang="en-US" altLang="ja-JP" dirty="0"/>
              <a:t>-1</a:t>
            </a:r>
            <a:endParaRPr kumimoji="1" lang="ja-JP" altLang="en-US" dirty="0"/>
          </a:p>
        </p:txBody>
      </p:sp>
      <p:sp>
        <p:nvSpPr>
          <p:cNvPr id="5"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146436" y="1825625"/>
            <a:ext cx="10515600" cy="4351338"/>
          </a:xfrm>
        </p:spPr>
        <p:txBody>
          <a:bodyPr>
            <a:normAutofit/>
          </a:bodyPr>
          <a:lstStyle/>
          <a:p>
            <a:r>
              <a:rPr lang="ja-JP" altLang="en-US" dirty="0"/>
              <a:t>九州大学附属図書館の例</a:t>
            </a:r>
            <a:endParaRPr lang="en-US" altLang="ja-JP"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632" y="0"/>
            <a:ext cx="7516368" cy="6858000"/>
          </a:xfrm>
          <a:prstGeom prst="rect">
            <a:avLst/>
          </a:prstGeom>
        </p:spPr>
      </p:pic>
    </p:spTree>
    <p:extLst>
      <p:ext uri="{BB962C8B-B14F-4D97-AF65-F5344CB8AC3E}">
        <p14:creationId xmlns:p14="http://schemas.microsoft.com/office/powerpoint/2010/main" val="6163941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820</Words>
  <Application>Microsoft Office PowerPoint</Application>
  <PresentationFormat>ワイド画面</PresentationFormat>
  <Paragraphs>111</Paragraphs>
  <Slides>14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Meiryo UI</vt:lpstr>
      <vt:lpstr>Arial</vt:lpstr>
      <vt:lpstr>Calibri</vt:lpstr>
      <vt:lpstr>Office テーマ</vt:lpstr>
      <vt:lpstr>国立国会図書館/NDL search 「知」を活用するためのアクセスポイント</vt:lpstr>
      <vt:lpstr>概要</vt:lpstr>
      <vt:lpstr>目的</vt:lpstr>
      <vt:lpstr>開発の経緯・歴史</vt:lpstr>
      <vt:lpstr>情報システムの流れ-1</vt:lpstr>
      <vt:lpstr>情報システムの流れ-2</vt:lpstr>
      <vt:lpstr>収集</vt:lpstr>
      <vt:lpstr>処理</vt:lpstr>
      <vt:lpstr>提供・利用-1</vt:lpstr>
      <vt:lpstr>提供・利用-2</vt:lpstr>
      <vt:lpstr>クラスのみんなへの質問（クイズ）</vt:lpstr>
      <vt:lpstr>特長と問題点</vt:lpstr>
      <vt:lpstr>クラス討論の記録</vt:lpstr>
      <vt:lpstr>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国立国会図書館</dc:title>
  <dc:creator>Aug_yoshiki</dc:creator>
  <cp:lastModifiedBy>洋 山之口</cp:lastModifiedBy>
  <cp:revision>37</cp:revision>
  <dcterms:created xsi:type="dcterms:W3CDTF">2018-05-24T13:58:13Z</dcterms:created>
  <dcterms:modified xsi:type="dcterms:W3CDTF">2020-09-23T06:15:49Z</dcterms:modified>
</cp:coreProperties>
</file>